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0C9A7-1A32-48E5-800C-47C13B4235EB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E9DCAE-532C-4002-8A5F-A48E0BA7C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192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52DFE5-F40E-42BC-8DEE-610A4FBE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9346AB-EB1F-4EF0-8C74-FBB0881BF1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2E822A-1EB0-4B39-A6AE-F57BF6EAD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EAA79E-6EF6-4C2E-8F04-6F543CABD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D34E4C-AF61-445E-924A-2B259394E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47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F8225-2E69-4723-9EBA-E438126F0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CA5CF3-C32C-475F-842A-650B98EBD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E5424B-0B20-4248-87E0-32A7F914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4B0616-DD94-428D-AE0D-3547452F8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F861AB-64B5-45AD-AD08-CE436A49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94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149F6-F19C-420E-AD86-0D22DE616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9FF2AE-B531-41CD-A5C8-7A3B49E71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59F43B-D113-48E6-9394-021990800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F3E1B3-1CE4-40D0-B31B-59958EC9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E77745-8CE6-4C1A-B22E-8CF2E1D35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52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9AD0C-5AEE-4545-9051-981220CE0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5A79E0-FF46-4F70-A853-6DBB1818FA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F47D55-894E-4F42-838A-4FC290DD2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0EDAF8-2B20-4BD4-9449-3849A9F1E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03B651-70AD-4812-B4D0-4BBA2C7FA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47BB32-190B-475A-8C32-A5AC1B27A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986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98458-A24B-4289-BD5A-E4FABFC8C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6692B3-7D5E-4F33-A560-493197F35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5F06A2-1DAC-4507-8B14-7D2F4B744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F3C322-9B0D-4B9D-B179-BE18A3E5A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857EDB-545F-492F-B49A-37F896CE32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7AD1670-066E-4F4B-9A5A-8A8A52DDB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7CEB5B5-851E-40F1-BA82-E690BF4B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AAEEA2E-7BED-40A1-A84F-0DA1A9977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09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2FC24-76FC-4425-BA2E-3B8084794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8229292-96D7-4AB7-A35C-6AFA4BD00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40DCA64-5458-4F9E-9843-1FC578FE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BDA2CED-A7F4-46C9-ADDD-032CB9B36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4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7F96C0-EC7A-4A83-B06B-005494A0F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77E10B-69E6-44F2-8AF1-34ED70627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435B27-721E-4FA9-8C78-15B1B6E4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978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D269E-C745-4FFE-A560-2353EE3C8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BCB3CD-5EB3-4A4C-A29F-156411D44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41CCD4-102C-46B8-B484-D158BCE50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9ECA81-008A-44CE-B5CB-3092A687D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B5F960-AEEA-4208-A702-43A204633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665434-D90D-42EA-8057-C9A52759F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47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5E9C-7023-40DB-A277-AE1DC319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FAAF069-E93B-4A3B-BDF4-0FC25D2D2C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3A3B8-28AD-44F8-96C1-48F6EC7CC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B8CB51-B8DA-4F16-8882-877080C32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2A785D-01BE-4147-A1B9-D6F4177BA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470481-D4CF-4490-B988-E36427F5C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933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5BC26-62E1-487A-865D-3885F8822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5707AB-3DB3-4C62-8D62-23AC01259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050088-3A04-44C9-A8BC-5A383C091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B05880-8BFE-4143-9231-68A72EFE5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8E502E-E77D-4602-A9E5-80EB3F779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7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047CA18-8CE5-4599-BC68-27F7BA56D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37C42EA-17B2-43F2-ACD0-544B82FF8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FEACAB-8940-4251-8709-DC70297B1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4BE16E-9873-48F5-B6D5-5200709E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319CB2-7F1C-47B9-A092-CE78E0629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02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AF696-FD47-4454-82C3-011BA39C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E81AD-F4BC-4929-9D00-B5DD703E9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3A421F-CE8D-42DF-8CD9-1C815EFEC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6D2E0-1141-4CD2-8064-34B4BB57C37E}" type="datetimeFigureOut">
              <a:rPr lang="ru-RU" smtClean="0"/>
              <a:t>20.03.2021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B75888-831A-45BE-93E7-FB6FA0485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D0D6B2-67A5-4C01-9165-0D3E276C2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82385-FA0C-4EBF-8ABD-21E9D9EEB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55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wordwall.net/ru/resource/7594702/foo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Изображение выглядит как еда, тарелка, блюдо, стол&#10;&#10;Автоматически созданное описание">
            <a:extLst>
              <a:ext uri="{FF2B5EF4-FFF2-40B4-BE49-F238E27FC236}">
                <a16:creationId xmlns:a16="http://schemas.microsoft.com/office/drawing/2014/main" id="{E1623BBD-F29E-401A-A54E-D7E1EEF167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23103" r="5791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DAFF9-276F-4631-86AB-2DA86063D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en-US" sz="6600" dirty="0">
                <a:latin typeface="Aharoni" panose="02010803020104030203" pitchFamily="2" charset="-79"/>
                <a:cs typeface="Aharoni" panose="02010803020104030203" pitchFamily="2" charset="-79"/>
              </a:rPr>
              <a:t>Pelmeni</a:t>
            </a:r>
            <a:endParaRPr lang="ru-RU" sz="6600" dirty="0">
              <a:cs typeface="Aharoni" panose="02010803020104030203" pitchFamily="2" charset="-79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66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262E9A6-3F00-43B2-A7BB-92A3D381E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826" y="753330"/>
            <a:ext cx="4905653" cy="5351340"/>
          </a:xfrm>
        </p:spPr>
        <p:txBody>
          <a:bodyPr>
            <a:normAutofit/>
          </a:bodyPr>
          <a:lstStyle/>
          <a:p>
            <a:r>
              <a:rPr lang="en-US" b="1" dirty="0"/>
              <a:t>similar to </a:t>
            </a:r>
            <a:r>
              <a:rPr lang="en-US" dirty="0"/>
              <a:t>– </a:t>
            </a:r>
            <a:r>
              <a:rPr lang="ru-RU" dirty="0"/>
              <a:t>похожий</a:t>
            </a:r>
            <a:endParaRPr lang="en-US" dirty="0"/>
          </a:p>
          <a:p>
            <a:r>
              <a:rPr lang="en-US" b="1" dirty="0"/>
              <a:t>parcel</a:t>
            </a:r>
            <a:r>
              <a:rPr lang="en-US" dirty="0"/>
              <a:t> – </a:t>
            </a:r>
            <a:r>
              <a:rPr lang="ru-RU" dirty="0"/>
              <a:t>свёрток</a:t>
            </a:r>
            <a:endParaRPr lang="en-US" dirty="0"/>
          </a:p>
          <a:p>
            <a:r>
              <a:rPr lang="en-US" b="1" dirty="0"/>
              <a:t>instead of </a:t>
            </a:r>
            <a:r>
              <a:rPr lang="en-US" dirty="0"/>
              <a:t>– </a:t>
            </a:r>
            <a:r>
              <a:rPr lang="ru-RU" dirty="0"/>
              <a:t>вместо</a:t>
            </a:r>
            <a:endParaRPr lang="en-US" dirty="0"/>
          </a:p>
          <a:p>
            <a:r>
              <a:rPr lang="en-US" b="1" dirty="0"/>
              <a:t>dough</a:t>
            </a:r>
            <a:r>
              <a:rPr lang="ru-RU" dirty="0"/>
              <a:t> – тесто </a:t>
            </a:r>
            <a:endParaRPr lang="en-US" dirty="0"/>
          </a:p>
          <a:p>
            <a:r>
              <a:rPr lang="en-US" b="1" dirty="0"/>
              <a:t>come up with </a:t>
            </a:r>
            <a:r>
              <a:rPr lang="en-US" dirty="0"/>
              <a:t>– </a:t>
            </a:r>
            <a:r>
              <a:rPr lang="ru-RU" dirty="0"/>
              <a:t>придумывать </a:t>
            </a:r>
            <a:endParaRPr lang="en-US" dirty="0"/>
          </a:p>
          <a:p>
            <a:r>
              <a:rPr lang="en-US" b="1" dirty="0"/>
              <a:t>keep frozen</a:t>
            </a:r>
            <a:r>
              <a:rPr lang="ru-RU" b="1" dirty="0"/>
              <a:t> </a:t>
            </a:r>
            <a:r>
              <a:rPr lang="ru-RU" dirty="0"/>
              <a:t>– хранить замороженным</a:t>
            </a:r>
            <a:endParaRPr lang="en-US" dirty="0"/>
          </a:p>
          <a:p>
            <a:r>
              <a:rPr lang="en-US" b="1" dirty="0" err="1"/>
              <a:t>flavour</a:t>
            </a:r>
            <a:r>
              <a:rPr lang="en-US" dirty="0"/>
              <a:t> – </a:t>
            </a:r>
            <a:r>
              <a:rPr lang="ru-RU" dirty="0"/>
              <a:t>вкус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83272F0-B36A-4BFD-B686-774C39A5D0A2}"/>
              </a:ext>
            </a:extLst>
          </p:cNvPr>
          <p:cNvSpPr txBox="1">
            <a:spLocks/>
          </p:cNvSpPr>
          <p:nvPr/>
        </p:nvSpPr>
        <p:spPr>
          <a:xfrm>
            <a:off x="6096000" y="753330"/>
            <a:ext cx="5418338" cy="5351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hunter</a:t>
            </a:r>
            <a:r>
              <a:rPr lang="en-US" dirty="0"/>
              <a:t> – </a:t>
            </a:r>
            <a:r>
              <a:rPr lang="ru-RU" dirty="0"/>
              <a:t>охотник</a:t>
            </a:r>
            <a:endParaRPr lang="en-US" dirty="0"/>
          </a:p>
          <a:p>
            <a:r>
              <a:rPr lang="en-US" b="1" dirty="0"/>
              <a:t>go off </a:t>
            </a:r>
            <a:r>
              <a:rPr lang="en-US" dirty="0"/>
              <a:t>– </a:t>
            </a:r>
            <a:r>
              <a:rPr lang="ru-RU" dirty="0"/>
              <a:t>портиться</a:t>
            </a:r>
            <a:endParaRPr lang="en-US" dirty="0"/>
          </a:p>
          <a:p>
            <a:r>
              <a:rPr lang="en-US" b="1" dirty="0"/>
              <a:t>pork</a:t>
            </a:r>
            <a:r>
              <a:rPr lang="en-US" dirty="0"/>
              <a:t> –</a:t>
            </a:r>
            <a:r>
              <a:rPr lang="ru-RU" dirty="0"/>
              <a:t> свинина</a:t>
            </a:r>
            <a:endParaRPr lang="en-US" dirty="0"/>
          </a:p>
          <a:p>
            <a:r>
              <a:rPr lang="en-US" b="1" dirty="0"/>
              <a:t>turnip</a:t>
            </a:r>
            <a:r>
              <a:rPr lang="en-US" dirty="0"/>
              <a:t>– </a:t>
            </a:r>
            <a:r>
              <a:rPr lang="ru-RU" dirty="0"/>
              <a:t>репа</a:t>
            </a:r>
            <a:endParaRPr lang="en-US" dirty="0"/>
          </a:p>
          <a:p>
            <a:r>
              <a:rPr lang="en-US" b="1" dirty="0"/>
              <a:t>sauerkraut</a:t>
            </a:r>
            <a:r>
              <a:rPr lang="en-US" dirty="0"/>
              <a:t> – </a:t>
            </a:r>
            <a:r>
              <a:rPr lang="ru-RU" dirty="0"/>
              <a:t>квашенная капуста</a:t>
            </a:r>
            <a:endParaRPr lang="en-US" dirty="0"/>
          </a:p>
          <a:p>
            <a:r>
              <a:rPr lang="en-US" b="1" dirty="0"/>
              <a:t>drain</a:t>
            </a:r>
            <a:r>
              <a:rPr lang="en-US" dirty="0"/>
              <a:t> – </a:t>
            </a:r>
            <a:r>
              <a:rPr lang="ru-RU" dirty="0"/>
              <a:t>осушать, сливать воду</a:t>
            </a:r>
            <a:endParaRPr lang="en-US" dirty="0"/>
          </a:p>
          <a:p>
            <a:r>
              <a:rPr lang="en-US" b="1" dirty="0"/>
              <a:t>pierogi </a:t>
            </a:r>
            <a:r>
              <a:rPr lang="en-US" dirty="0"/>
              <a:t>– </a:t>
            </a:r>
            <a:r>
              <a:rPr lang="ru-RU" dirty="0"/>
              <a:t>вареники</a:t>
            </a:r>
            <a:endParaRPr lang="en-US" dirty="0"/>
          </a:p>
          <a:p>
            <a:r>
              <a:rPr lang="en-US" b="1" dirty="0"/>
              <a:t>available </a:t>
            </a:r>
            <a:r>
              <a:rPr lang="en-US" dirty="0"/>
              <a:t>– </a:t>
            </a:r>
            <a:r>
              <a:rPr lang="ru-RU" dirty="0"/>
              <a:t>доступный </a:t>
            </a:r>
            <a:endParaRPr lang="en-US" dirty="0"/>
          </a:p>
          <a:p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89D0CB8-2B76-49F4-A33D-B91C7702CDCC}"/>
              </a:ext>
            </a:extLst>
          </p:cNvPr>
          <p:cNvSpPr/>
          <p:nvPr/>
        </p:nvSpPr>
        <p:spPr>
          <a:xfrm>
            <a:off x="2450237" y="816747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61D9DB2-D1B5-44BB-8C3B-DE3333F02E8D}"/>
              </a:ext>
            </a:extLst>
          </p:cNvPr>
          <p:cNvSpPr/>
          <p:nvPr/>
        </p:nvSpPr>
        <p:spPr>
          <a:xfrm>
            <a:off x="1988596" y="1332288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F9D4E22-A842-40FE-8B5A-AFC59707C191}"/>
              </a:ext>
            </a:extLst>
          </p:cNvPr>
          <p:cNvSpPr/>
          <p:nvPr/>
        </p:nvSpPr>
        <p:spPr>
          <a:xfrm>
            <a:off x="8015056" y="4422576"/>
            <a:ext cx="1705993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7CCF80-9C48-49C2-8575-33D229F0DE8A}"/>
              </a:ext>
            </a:extLst>
          </p:cNvPr>
          <p:cNvSpPr/>
          <p:nvPr/>
        </p:nvSpPr>
        <p:spPr>
          <a:xfrm>
            <a:off x="2562687" y="1851426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52C59A3-40FF-46A8-9AB9-0419960B6922}"/>
              </a:ext>
            </a:extLst>
          </p:cNvPr>
          <p:cNvSpPr/>
          <p:nvPr/>
        </p:nvSpPr>
        <p:spPr>
          <a:xfrm>
            <a:off x="2117324" y="4249462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D83F31E-DC66-4232-8E93-DC6F56210E19}"/>
              </a:ext>
            </a:extLst>
          </p:cNvPr>
          <p:cNvSpPr/>
          <p:nvPr/>
        </p:nvSpPr>
        <p:spPr>
          <a:xfrm>
            <a:off x="2778709" y="3356827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193143E-E2AB-48A9-95DD-EAD187ED0B45}"/>
              </a:ext>
            </a:extLst>
          </p:cNvPr>
          <p:cNvSpPr/>
          <p:nvPr/>
        </p:nvSpPr>
        <p:spPr>
          <a:xfrm>
            <a:off x="2024108" y="2325744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D4A0E1B-267F-4606-8541-964E1478464B}"/>
              </a:ext>
            </a:extLst>
          </p:cNvPr>
          <p:cNvSpPr/>
          <p:nvPr/>
        </p:nvSpPr>
        <p:spPr>
          <a:xfrm>
            <a:off x="7588190" y="2330183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685AF82-78CE-40CA-9202-E573E08FDA06}"/>
              </a:ext>
            </a:extLst>
          </p:cNvPr>
          <p:cNvSpPr/>
          <p:nvPr/>
        </p:nvSpPr>
        <p:spPr>
          <a:xfrm>
            <a:off x="7394360" y="1830281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E76C52-E613-4F6E-A2C7-454339303E2A}"/>
              </a:ext>
            </a:extLst>
          </p:cNvPr>
          <p:cNvSpPr/>
          <p:nvPr/>
        </p:nvSpPr>
        <p:spPr>
          <a:xfrm>
            <a:off x="7588190" y="1339050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1147252-7637-427E-9B6A-85F67F68235A}"/>
              </a:ext>
            </a:extLst>
          </p:cNvPr>
          <p:cNvSpPr/>
          <p:nvPr/>
        </p:nvSpPr>
        <p:spPr>
          <a:xfrm>
            <a:off x="7756125" y="792868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BCC79CE-DE22-4F7B-9ACF-E3E3D1D34D9A}"/>
              </a:ext>
            </a:extLst>
          </p:cNvPr>
          <p:cNvSpPr/>
          <p:nvPr/>
        </p:nvSpPr>
        <p:spPr>
          <a:xfrm>
            <a:off x="7756125" y="3859839"/>
            <a:ext cx="1580225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309D6BD-0E53-4008-9BBE-B4C896FBBB45}"/>
              </a:ext>
            </a:extLst>
          </p:cNvPr>
          <p:cNvSpPr/>
          <p:nvPr/>
        </p:nvSpPr>
        <p:spPr>
          <a:xfrm>
            <a:off x="7497192" y="3376379"/>
            <a:ext cx="3440097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6B34C80-15E6-4C84-8C1C-E213D0958CE2}"/>
              </a:ext>
            </a:extLst>
          </p:cNvPr>
          <p:cNvSpPr/>
          <p:nvPr/>
        </p:nvSpPr>
        <p:spPr>
          <a:xfrm>
            <a:off x="8287305" y="2833044"/>
            <a:ext cx="2969580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E94D187-FE2F-4865-AB0D-D54E3BD66AB6}"/>
              </a:ext>
            </a:extLst>
          </p:cNvPr>
          <p:cNvSpPr/>
          <p:nvPr/>
        </p:nvSpPr>
        <p:spPr>
          <a:xfrm>
            <a:off x="3086471" y="2874474"/>
            <a:ext cx="2098088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9CB18AF-5FB4-4CF6-B73A-0E05B854878D}"/>
              </a:ext>
            </a:extLst>
          </p:cNvPr>
          <p:cNvSpPr/>
          <p:nvPr/>
        </p:nvSpPr>
        <p:spPr>
          <a:xfrm>
            <a:off x="708734" y="3803145"/>
            <a:ext cx="2540493" cy="3462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2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502CF-F7A7-438C-AFE0-A72B2A8D7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030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chemeClr val="tx2"/>
                </a:solidFill>
              </a:rPr>
              <a:t>Read the text at p.40</a:t>
            </a:r>
            <a:endParaRPr lang="ru-RU" sz="3200" b="1" i="1" dirty="0">
              <a:solidFill>
                <a:schemeClr val="tx2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BFD846F-3A61-4F06-809A-E20596C53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9923" y="932156"/>
            <a:ext cx="7847860" cy="5698929"/>
          </a:xfrm>
        </p:spPr>
      </p:pic>
    </p:spTree>
    <p:extLst>
      <p:ext uri="{BB962C8B-B14F-4D97-AF65-F5344CB8AC3E}">
        <p14:creationId xmlns:p14="http://schemas.microsoft.com/office/powerpoint/2010/main" val="3135692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C65BCA-C83B-4670-847F-EA1C3CEC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62" y="273298"/>
            <a:ext cx="5235402" cy="8224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D58579-870C-4132-ABA4-2AF84B0FC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14" y="1538964"/>
            <a:ext cx="5332673" cy="3181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983699-248C-4840-BD8C-4CC182E2651D}"/>
              </a:ext>
            </a:extLst>
          </p:cNvPr>
          <p:cNvSpPr txBox="1"/>
          <p:nvPr/>
        </p:nvSpPr>
        <p:spPr>
          <a:xfrm>
            <a:off x="5067300" y="1481554"/>
            <a:ext cx="409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</a:t>
            </a:r>
            <a:endParaRPr lang="ru-RU" sz="2200" dirty="0">
              <a:solidFill>
                <a:srgbClr val="7030A0"/>
              </a:solidFill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E695F6-17FD-4529-9932-D6B9C00296B8}"/>
              </a:ext>
            </a:extLst>
          </p:cNvPr>
          <p:cNvSpPr txBox="1"/>
          <p:nvPr/>
        </p:nvSpPr>
        <p:spPr>
          <a:xfrm>
            <a:off x="5067299" y="2658567"/>
            <a:ext cx="409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endParaRPr lang="ru-RU" sz="2200" dirty="0">
              <a:solidFill>
                <a:srgbClr val="7030A0"/>
              </a:solidFill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D6EE3-7E2A-43A2-BF89-F0B40C13F13E}"/>
              </a:ext>
            </a:extLst>
          </p:cNvPr>
          <p:cNvSpPr txBox="1"/>
          <p:nvPr/>
        </p:nvSpPr>
        <p:spPr>
          <a:xfrm>
            <a:off x="5067299" y="3093110"/>
            <a:ext cx="409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endParaRPr lang="ru-RU" sz="2200" dirty="0">
              <a:solidFill>
                <a:srgbClr val="7030A0"/>
              </a:solidFill>
              <a:cs typeface="Aharoni" panose="02010803020104030203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09820C-B3CF-4818-8151-A235459150A4}"/>
              </a:ext>
            </a:extLst>
          </p:cNvPr>
          <p:cNvSpPr txBox="1"/>
          <p:nvPr/>
        </p:nvSpPr>
        <p:spPr>
          <a:xfrm>
            <a:off x="5067300" y="3460954"/>
            <a:ext cx="409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</a:t>
            </a:r>
            <a:endParaRPr lang="ru-RU" sz="2200" dirty="0">
              <a:solidFill>
                <a:srgbClr val="7030A0"/>
              </a:solidFill>
              <a:cs typeface="Aharoni" panose="02010803020104030203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89DBDD-323E-4D4B-9FE6-7A45D37BF2A8}"/>
              </a:ext>
            </a:extLst>
          </p:cNvPr>
          <p:cNvSpPr txBox="1"/>
          <p:nvPr/>
        </p:nvSpPr>
        <p:spPr>
          <a:xfrm>
            <a:off x="5069612" y="4044241"/>
            <a:ext cx="409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endParaRPr lang="ru-RU" sz="2200" dirty="0">
              <a:solidFill>
                <a:srgbClr val="7030A0"/>
              </a:solidFill>
              <a:cs typeface="Aharoni" panose="02010803020104030203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5131C7-1875-4FAF-8067-766750F867DF}"/>
              </a:ext>
            </a:extLst>
          </p:cNvPr>
          <p:cNvSpPr txBox="1"/>
          <p:nvPr/>
        </p:nvSpPr>
        <p:spPr>
          <a:xfrm>
            <a:off x="5067298" y="2103410"/>
            <a:ext cx="409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</a:t>
            </a:r>
            <a:endParaRPr lang="ru-RU" sz="2200" dirty="0">
              <a:solidFill>
                <a:srgbClr val="7030A0"/>
              </a:solidFill>
              <a:cs typeface="Aharoni" panose="02010803020104030203" pitchFamily="2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6297C-4E45-4E7A-9C99-8B51C8F92568}"/>
              </a:ext>
            </a:extLst>
          </p:cNvPr>
          <p:cNvSpPr txBox="1"/>
          <p:nvPr/>
        </p:nvSpPr>
        <p:spPr>
          <a:xfrm>
            <a:off x="4474346" y="5109048"/>
            <a:ext cx="578824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2. Follow the link an do the task.</a:t>
            </a:r>
            <a:br>
              <a:rPr lang="en-US" sz="2000" b="1" dirty="0"/>
            </a:br>
            <a:r>
              <a:rPr lang="en-US" dirty="0">
                <a:hlinkClick r:id="rId4"/>
              </a:rPr>
              <a:t>https://wordwall.net/ru/resource/7594702/food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DD8910-D135-42B2-A9BC-E7F318C6B541}"/>
              </a:ext>
            </a:extLst>
          </p:cNvPr>
          <p:cNvSpPr txBox="1"/>
          <p:nvPr/>
        </p:nvSpPr>
        <p:spPr>
          <a:xfrm>
            <a:off x="324665" y="252482"/>
            <a:ext cx="391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</a:t>
            </a:r>
            <a:endParaRPr lang="ru-RU" sz="2000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D8EFA76-C137-48D4-A06E-A628B7D8D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322" y="569836"/>
            <a:ext cx="5815983" cy="387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08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8DF3DE-3182-47AD-90BF-787FC40FD4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3391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EAE2E-CA76-427E-BC08-8A127ABABC2E}"/>
              </a:ext>
            </a:extLst>
          </p:cNvPr>
          <p:cNvSpPr txBox="1"/>
          <p:nvPr/>
        </p:nvSpPr>
        <p:spPr>
          <a:xfrm>
            <a:off x="404553" y="3091928"/>
            <a:ext cx="907856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Caviar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01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AF83AE-C53C-421D-BCF8-DBE46C1A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365126"/>
            <a:ext cx="11506200" cy="56832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What is caviar? Why is it called “food of the Tsars”?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73A522-52A0-41B6-91E8-CF2AAE3852B9}"/>
              </a:ext>
            </a:extLst>
          </p:cNvPr>
          <p:cNvSpPr txBox="1"/>
          <p:nvPr/>
        </p:nvSpPr>
        <p:spPr>
          <a:xfrm>
            <a:off x="581025" y="1152525"/>
            <a:ext cx="9591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Listen and read the text at p.42</a:t>
            </a:r>
            <a:endParaRPr lang="ru-RU" sz="28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35A6B5-9DAD-4A67-8144-226841657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861" y="1000124"/>
            <a:ext cx="4481513" cy="5895679"/>
          </a:xfrm>
          <a:prstGeom prst="rect">
            <a:avLst/>
          </a:prstGeom>
        </p:spPr>
      </p:pic>
      <p:pic>
        <p:nvPicPr>
          <p:cNvPr id="6" name="21 - Ex. 1 p. 42">
            <a:hlinkClick r:id="" action="ppaction://media"/>
            <a:extLst>
              <a:ext uri="{FF2B5EF4-FFF2-40B4-BE49-F238E27FC236}">
                <a16:creationId xmlns:a16="http://schemas.microsoft.com/office/drawing/2014/main" id="{E476FC3A-0C79-43FB-90A0-A2DD8AC34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33626" y="23272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0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39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0B974C0-AD60-4DA5-9FEA-9DB16D475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375"/>
            <a:ext cx="10515600" cy="3079750"/>
          </a:xfrm>
        </p:spPr>
        <p:txBody>
          <a:bodyPr/>
          <a:lstStyle/>
          <a:p>
            <a:r>
              <a:rPr lang="en-US" b="1" dirty="0"/>
              <a:t>Answer the questions.</a:t>
            </a:r>
          </a:p>
          <a:p>
            <a:r>
              <a:rPr lang="en-US" i="1" dirty="0"/>
              <a:t>1) Where does caviar come from?</a:t>
            </a:r>
          </a:p>
          <a:p>
            <a:r>
              <a:rPr lang="en-US" i="1" dirty="0"/>
              <a:t>2) Why didn’t the Russians like it originally?</a:t>
            </a:r>
          </a:p>
          <a:p>
            <a:r>
              <a:rPr lang="en-US" i="1" dirty="0"/>
              <a:t>3) When did caviar become a delicacy?</a:t>
            </a:r>
          </a:p>
          <a:p>
            <a:r>
              <a:rPr lang="en-US" i="1" dirty="0"/>
              <a:t>4) When do people eat caviar nowadays?</a:t>
            </a:r>
            <a:endParaRPr lang="ru-RU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23CD3-2ECB-42EC-B27D-C2B7AE3B6BB9}"/>
              </a:ext>
            </a:extLst>
          </p:cNvPr>
          <p:cNvSpPr txBox="1"/>
          <p:nvPr/>
        </p:nvSpPr>
        <p:spPr>
          <a:xfrm>
            <a:off x="4295775" y="4953000"/>
            <a:ext cx="7124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H.T.</a:t>
            </a:r>
            <a:r>
              <a:rPr lang="en-US" sz="2800" b="1" dirty="0"/>
              <a:t>: find out the information about traditional Russian food/dish and present it to the class.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8418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84</TotalTime>
  <Words>181</Words>
  <Application>Microsoft Office PowerPoint</Application>
  <PresentationFormat>Широкоэкранный</PresentationFormat>
  <Paragraphs>34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Aharoni</vt:lpstr>
      <vt:lpstr>Arial</vt:lpstr>
      <vt:lpstr>Calibri</vt:lpstr>
      <vt:lpstr>Calibri Light</vt:lpstr>
      <vt:lpstr>Тема Office</vt:lpstr>
      <vt:lpstr>Pelmeni</vt:lpstr>
      <vt:lpstr>Презентация PowerPoint</vt:lpstr>
      <vt:lpstr>Read the text at p.40</vt:lpstr>
      <vt:lpstr>Презентация PowerPoint</vt:lpstr>
      <vt:lpstr>Презентация PowerPoint</vt:lpstr>
      <vt:lpstr>What is caviar? Why is it called “food of the Tsars”?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Pelmeni</dc:title>
  <dc:creator>Сергей Гордеев</dc:creator>
  <cp:lastModifiedBy>Сергей Гордеев</cp:lastModifiedBy>
  <cp:revision>8</cp:revision>
  <dcterms:created xsi:type="dcterms:W3CDTF">2020-11-26T20:24:54Z</dcterms:created>
  <dcterms:modified xsi:type="dcterms:W3CDTF">2021-03-20T16:48:47Z</dcterms:modified>
</cp:coreProperties>
</file>